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3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4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97" r:id="rId2"/>
    <p:sldMasterId id="2147483735" r:id="rId3"/>
    <p:sldMasterId id="2147483773" r:id="rId4"/>
    <p:sldMasterId id="2147483811" r:id="rId5"/>
  </p:sldMasterIdLst>
  <p:notesMasterIdLst>
    <p:notesMasterId r:id="rId22"/>
  </p:notesMasterIdLst>
  <p:sldIdLst>
    <p:sldId id="256" r:id="rId6"/>
    <p:sldId id="261" r:id="rId7"/>
    <p:sldId id="262" r:id="rId8"/>
    <p:sldId id="268" r:id="rId9"/>
    <p:sldId id="266" r:id="rId10"/>
    <p:sldId id="267" r:id="rId11"/>
    <p:sldId id="265" r:id="rId12"/>
    <p:sldId id="269" r:id="rId13"/>
    <p:sldId id="270" r:id="rId14"/>
    <p:sldId id="271" r:id="rId15"/>
    <p:sldId id="263" r:id="rId16"/>
    <p:sldId id="257" r:id="rId17"/>
    <p:sldId id="258" r:id="rId18"/>
    <p:sldId id="259" r:id="rId19"/>
    <p:sldId id="260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447D48-5310-4608-8D46-2A1B9E730109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00DEC-8781-43AF-B22F-BC4C895DA46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40462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5126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90878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0205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55940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991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431611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861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830773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B00DEC-8781-43AF-B22F-BC4C895DA46E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365215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3077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695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317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146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2649007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8690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60161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7361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9010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75860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202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449244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454854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89229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6670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6173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494749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16455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990968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28250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36562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387806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105988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774181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937234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3000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687112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421144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0798093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10872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926929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05860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5296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66232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03659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8987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764543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5109045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5523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5894615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3714713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588963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128678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6221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860955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78044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5911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736742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2477260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55631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096462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10379752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44364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81092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6108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011221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37247858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23741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75231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212298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3119267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6584599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4604147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327978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089832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847974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152310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65870069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633629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36207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9466322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6286223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1821828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95095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1446153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6274094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1019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512905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0712268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948510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03611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49817033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7936457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09560624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chemeClr val="bg2">
                <a:lumMod val="60000"/>
                <a:lumOff val="40000"/>
              </a:schemeClr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65491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135376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6591879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1334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48696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slideLayout" Target="../slideLayouts/slideLayout66.xml"/><Relationship Id="rId18" Type="http://schemas.openxmlformats.org/officeDocument/2006/relationships/slideLayout" Target="../slideLayouts/slideLayout71.xml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slideLayout" Target="../slideLayouts/slideLayout70.xml"/><Relationship Id="rId2" Type="http://schemas.openxmlformats.org/officeDocument/2006/relationships/slideLayout" Target="../slideLayouts/slideLayout55.xml"/><Relationship Id="rId16" Type="http://schemas.openxmlformats.org/officeDocument/2006/relationships/slideLayout" Target="../slideLayouts/slideLayout69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3.xml"/><Relationship Id="rId19" Type="http://schemas.openxmlformats.org/officeDocument/2006/relationships/theme" Target="../theme/theme4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slideLayout" Target="../slideLayouts/slideLayout6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slideLayout" Target="../slideLayouts/slideLayout84.xml"/><Relationship Id="rId18" Type="http://schemas.openxmlformats.org/officeDocument/2006/relationships/slideLayout" Target="../slideLayouts/slideLayout89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17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3.xml"/><Relationship Id="rId16" Type="http://schemas.openxmlformats.org/officeDocument/2006/relationships/slideLayout" Target="../slideLayouts/slideLayout87.xml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5" Type="http://schemas.openxmlformats.org/officeDocument/2006/relationships/slideLayout" Target="../slideLayouts/slideLayout86.xml"/><Relationship Id="rId10" Type="http://schemas.openxmlformats.org/officeDocument/2006/relationships/slideLayout" Target="../slideLayouts/slideLayout81.xml"/><Relationship Id="rId19" Type="http://schemas.openxmlformats.org/officeDocument/2006/relationships/theme" Target="../theme/theme5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8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7644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54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09" r:id="rId12"/>
    <p:sldLayoutId id="2147483710" r:id="rId13"/>
    <p:sldLayoutId id="2147483711" r:id="rId14"/>
    <p:sldLayoutId id="2147483712" r:id="rId15"/>
    <p:sldLayoutId id="2147483713" r:id="rId16"/>
    <p:sldLayoutId id="2147483714" r:id="rId17"/>
    <p:sldLayoutId id="214748371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3091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2279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4" r:id="rId1"/>
    <p:sldLayoutId id="2147483775" r:id="rId2"/>
    <p:sldLayoutId id="2147483776" r:id="rId3"/>
    <p:sldLayoutId id="2147483777" r:id="rId4"/>
    <p:sldLayoutId id="2147483778" r:id="rId5"/>
    <p:sldLayoutId id="2147483779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5" r:id="rId12"/>
    <p:sldLayoutId id="2147483786" r:id="rId13"/>
    <p:sldLayoutId id="2147483787" r:id="rId14"/>
    <p:sldLayoutId id="2147483788" r:id="rId15"/>
    <p:sldLayoutId id="2147483789" r:id="rId16"/>
    <p:sldLayoutId id="2147483790" r:id="rId17"/>
    <p:sldLayoutId id="2147483791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8FEFFE38-E539-4D94-BF36-26D01992B682}" type="datetimeFigureOut">
              <a:rPr lang="zh-TW" altLang="en-US" smtClean="0"/>
              <a:t>2023/6/11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91FE6980-3ECB-4807-A8CD-B4A67E40CC8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4772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824" r:id="rId13"/>
    <p:sldLayoutId id="2147483825" r:id="rId14"/>
    <p:sldLayoutId id="2147483826" r:id="rId15"/>
    <p:sldLayoutId id="2147483827" r:id="rId16"/>
    <p:sldLayoutId id="2147483828" r:id="rId17"/>
    <p:sldLayoutId id="2147483829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g"/><Relationship Id="rId3" Type="http://schemas.openxmlformats.org/officeDocument/2006/relationships/image" Target="../media/image31.jpg"/><Relationship Id="rId7" Type="http://schemas.openxmlformats.org/officeDocument/2006/relationships/image" Target="../media/image35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4.jpg"/><Relationship Id="rId5" Type="http://schemas.openxmlformats.org/officeDocument/2006/relationships/image" Target="../media/image33.jpg"/><Relationship Id="rId4" Type="http://schemas.openxmlformats.org/officeDocument/2006/relationships/image" Target="../media/image32.jpg"/><Relationship Id="rId9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10.jpe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3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6C0CA-1537-64F2-54D5-FF475D768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3999" y="2972047"/>
            <a:ext cx="9144000" cy="2387600"/>
          </a:xfrm>
        </p:spPr>
        <p:txBody>
          <a:bodyPr/>
          <a:lstStyle/>
          <a:p>
            <a:r>
              <a:rPr lang="en-GB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2023</a:t>
            </a:r>
            <a:r>
              <a:rPr lang="zh-TW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年自動駕駛實務</a:t>
            </a:r>
            <a:r>
              <a:rPr lang="zh-TW" kern="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br>
              <a:rPr lang="en-GB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en-US" altLang="zh-TW" dirty="0"/>
              <a:t>final project</a:t>
            </a:r>
            <a:br>
              <a:rPr lang="en-US" altLang="zh-TW" dirty="0"/>
            </a:br>
            <a:r>
              <a:rPr lang="en-US" altLang="zh-TW" dirty="0"/>
              <a:t>Group 26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1C746AB3-A2DA-012B-33BC-28204A439723}"/>
              </a:ext>
            </a:extLst>
          </p:cNvPr>
          <p:cNvSpPr txBox="1"/>
          <p:nvPr/>
        </p:nvSpPr>
        <p:spPr>
          <a:xfrm>
            <a:off x="1737063" y="5619564"/>
            <a:ext cx="8717873" cy="137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zh-TW" sz="1400" b="1" kern="100" dirty="0">
                <a:effectLst/>
                <a:latin typeface="+mj-ea"/>
                <a:ea typeface="+mj-ea"/>
              </a:rPr>
              <a:t>朱福城</a:t>
            </a:r>
            <a:r>
              <a:rPr lang="en-GB" sz="1400" b="1" kern="100" dirty="0">
                <a:effectLst/>
                <a:latin typeface="+mj-ea"/>
                <a:ea typeface="+mj-ea"/>
              </a:rPr>
              <a:t> P76107085		</a:t>
            </a:r>
            <a:r>
              <a:rPr lang="zh-TW" sz="1400" b="1" kern="100" dirty="0">
                <a:effectLst/>
                <a:latin typeface="+mj-ea"/>
                <a:ea typeface="+mj-ea"/>
              </a:rPr>
              <a:t>徐子桓</a:t>
            </a:r>
            <a:r>
              <a:rPr lang="en-GB" sz="1400" b="1" kern="100" dirty="0">
                <a:effectLst/>
                <a:latin typeface="+mj-ea"/>
                <a:ea typeface="+mj-ea"/>
              </a:rPr>
              <a:t>E24084062		</a:t>
            </a:r>
            <a:r>
              <a:rPr lang="zh-TW" sz="1400" b="1" kern="100" dirty="0">
                <a:effectLst/>
                <a:latin typeface="+mj-ea"/>
                <a:ea typeface="+mj-ea"/>
              </a:rPr>
              <a:t>廖泓博</a:t>
            </a:r>
            <a:r>
              <a:rPr lang="en-GB" sz="1400" b="1" kern="100" dirty="0">
                <a:effectLst/>
                <a:latin typeface="+mj-ea"/>
                <a:ea typeface="+mj-ea"/>
              </a:rPr>
              <a:t>E24086234		</a:t>
            </a:r>
            <a:r>
              <a:rPr lang="zh-TW" sz="1400" b="1" kern="100" dirty="0">
                <a:effectLst/>
                <a:latin typeface="+mj-ea"/>
                <a:ea typeface="+mj-ea"/>
              </a:rPr>
              <a:t>廖家問</a:t>
            </a:r>
            <a:r>
              <a:rPr lang="en-GB" sz="1400" b="1" kern="100" dirty="0">
                <a:effectLst/>
                <a:latin typeface="+mj-ea"/>
                <a:ea typeface="+mj-ea"/>
              </a:rPr>
              <a:t>E24084729</a:t>
            </a:r>
            <a:endParaRPr lang="en-GB" sz="1400" b="1" kern="100" dirty="0">
              <a:effectLst/>
              <a:latin typeface="+mj-ea"/>
              <a:ea typeface="+mj-ea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GB" sz="14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GB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pPr algn="ctr">
              <a:lnSpc>
                <a:spcPct val="107000"/>
              </a:lnSpc>
              <a:spcAft>
                <a:spcPts val="800"/>
              </a:spcAft>
            </a:pPr>
            <a:endParaRPr lang="en-GB" sz="16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1314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E43006C0-9CF0-4AD0-9C72-B3F9942A80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A20B43-EA35-4D51-8E25-05F8B334E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166DB98-302A-46FE-BE82-C13AF10B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34059663-8A30-44C3-8C60-8F31A6FE55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DA5DBE7-7AAD-48D9-A121-8102870FD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957487"/>
            <a:ext cx="3707844" cy="82513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TW" sz="4800" dirty="0"/>
              <a:t>Results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39FDFF1-F979-8569-25D5-3BE211C274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282149"/>
              </p:ext>
            </p:extLst>
          </p:nvPr>
        </p:nvGraphicFramePr>
        <p:xfrm>
          <a:off x="978402" y="957486"/>
          <a:ext cx="5965868" cy="4940400"/>
        </p:xfrm>
        <a:graphic>
          <a:graphicData uri="http://schemas.openxmlformats.org/drawingml/2006/table">
            <a:tbl>
              <a:tblPr firstRow="1" firstCol="1" bandRow="1">
                <a:solidFill>
                  <a:srgbClr val="F2F2F2">
                    <a:alpha val="30196"/>
                  </a:srgbClr>
                </a:solidFill>
                <a:tableStyleId>{5C22544A-7EE6-4342-B048-85BDC9FD1C3A}</a:tableStyleId>
              </a:tblPr>
              <a:tblGrid>
                <a:gridCol w="2982934">
                  <a:extLst>
                    <a:ext uri="{9D8B030D-6E8A-4147-A177-3AD203B41FA5}">
                      <a16:colId xmlns:a16="http://schemas.microsoft.com/office/drawing/2014/main" val="460856748"/>
                    </a:ext>
                  </a:extLst>
                </a:gridCol>
                <a:gridCol w="2982934">
                  <a:extLst>
                    <a:ext uri="{9D8B030D-6E8A-4147-A177-3AD203B41FA5}">
                      <a16:colId xmlns:a16="http://schemas.microsoft.com/office/drawing/2014/main" val="1640360987"/>
                    </a:ext>
                  </a:extLst>
                </a:gridCol>
              </a:tblGrid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b="0" kern="100" cap="none" spc="0">
                          <a:solidFill>
                            <a:schemeClr val="bg1"/>
                          </a:solidFill>
                          <a:effectLst/>
                        </a:rPr>
                        <a:t>Class</a:t>
                      </a:r>
                      <a:endParaRPr lang="en-GB" sz="16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 anchor="ctr">
                    <a:lnL w="19050" cap="flat" cmpd="sng" algn="ctr">
                      <a:noFill/>
                      <a:prstDash val="solid"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b="0" kern="100" cap="none" spc="0">
                          <a:solidFill>
                            <a:schemeClr val="bg1"/>
                          </a:solidFill>
                          <a:effectLst/>
                        </a:rPr>
                        <a:t>mAP@0.5:0.95</a:t>
                      </a:r>
                      <a:endParaRPr lang="en-GB" sz="1600" b="0" kern="100" cap="none" spc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noFill/>
                      <a:prstDash val="solid"/>
                    </a:lnT>
                    <a:lnB w="38100" cmpd="sng">
                      <a:noFill/>
                    </a:lnB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3005978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Animal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007550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Bicycle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0.068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1697211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Bus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0.163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03505667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Car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0.395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36035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Emergency_vehicle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0.0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8061711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Motorcycle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0.022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995183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Other_vehicle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0.331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67589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Pedestrian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6350" cap="flat" cmpd="sng" algn="ctr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0.042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1466355"/>
                  </a:ext>
                </a:extLst>
              </a:tr>
              <a:tr h="494040"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Truck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38100" cap="flat" cmpd="sng" algn="ctr">
                      <a:noFill/>
                      <a:prstDash val="solid"/>
                    </a:lnL>
                    <a:lnR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457200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600" kern="100" cap="none" spc="0">
                          <a:solidFill>
                            <a:schemeClr val="tx1"/>
                          </a:solidFill>
                          <a:effectLst/>
                        </a:rPr>
                        <a:t>0.142</a:t>
                      </a:r>
                      <a:endParaRPr lang="en-GB" sz="1600" kern="1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34620" marR="77666" marT="103554" marB="103554">
                    <a:lnL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38100" cap="flat" cmpd="sng" algn="ctr">
                      <a:noFill/>
                      <a:prstDash val="solid"/>
                    </a:lnB>
                    <a:solidFill>
                      <a:srgbClr val="F2F2F2">
                        <a:alpha val="30196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663426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E590869A-99C8-57A7-A4C0-1D6D782BE06C}"/>
              </a:ext>
            </a:extLst>
          </p:cNvPr>
          <p:cNvSpPr txBox="1"/>
          <p:nvPr/>
        </p:nvSpPr>
        <p:spPr>
          <a:xfrm>
            <a:off x="7297445" y="1979720"/>
            <a:ext cx="474955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S</a:t>
            </a:r>
            <a:r>
              <a:rPr lang="en-GB" sz="1800" kern="100" dirty="0" err="1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trict</a:t>
            </a:r>
            <a:r>
              <a:rPr lang="en-GB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 criterion for 3D detection methods.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The imbalance of annotations for different categories.</a:t>
            </a:r>
            <a:endParaRPr lang="en-GB" sz="1800" kern="100" dirty="0">
              <a:effectLst/>
              <a:latin typeface="Calibri" panose="020F0502020204030204" pitchFamily="34" charset="0"/>
              <a:ea typeface="新細明體" panose="02020500000000000000" pitchFamily="18" charset="-120"/>
              <a:cs typeface="Times New Roman" panose="02020603050405020304" pitchFamily="18" charset="0"/>
            </a:endParaRPr>
          </a:p>
          <a:p>
            <a:endParaRPr lang="en-GB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287E0E-B36A-EDB9-0CF5-6DC21A31DB70}"/>
              </a:ext>
            </a:extLst>
          </p:cNvPr>
          <p:cNvSpPr/>
          <p:nvPr/>
        </p:nvSpPr>
        <p:spPr>
          <a:xfrm>
            <a:off x="4367814" y="2991772"/>
            <a:ext cx="870011" cy="36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34D5268-6844-859D-49E6-E61F93EE01EB}"/>
              </a:ext>
            </a:extLst>
          </p:cNvPr>
          <p:cNvSpPr/>
          <p:nvPr/>
        </p:nvSpPr>
        <p:spPr>
          <a:xfrm>
            <a:off x="4367814" y="4458149"/>
            <a:ext cx="870011" cy="3639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05594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6C0CA-1537-64F2-54D5-FF475D768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GB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WAYMO</a:t>
            </a:r>
            <a:br>
              <a:rPr lang="en-GB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en-US" altLang="zh-TW" dirty="0"/>
              <a:t>2D Object Detection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768602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圓角 29">
            <a:extLst>
              <a:ext uri="{FF2B5EF4-FFF2-40B4-BE49-F238E27FC236}">
                <a16:creationId xmlns:a16="http://schemas.microsoft.com/office/drawing/2014/main" id="{7753C7C2-9BE5-E82E-995A-CBBB7962C0CC}"/>
              </a:ext>
            </a:extLst>
          </p:cNvPr>
          <p:cNvSpPr/>
          <p:nvPr/>
        </p:nvSpPr>
        <p:spPr>
          <a:xfrm>
            <a:off x="1706880" y="1377839"/>
            <a:ext cx="2611099" cy="1044522"/>
          </a:xfrm>
          <a:prstGeom prst="round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FDCE053-8C92-6A90-ABD6-A03E1503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3281" y="496602"/>
            <a:ext cx="10515600" cy="533318"/>
          </a:xfrm>
        </p:spPr>
        <p:txBody>
          <a:bodyPr>
            <a:normAutofit/>
          </a:bodyPr>
          <a:lstStyle/>
          <a:p>
            <a:pPr algn="ctr"/>
            <a:r>
              <a:rPr lang="en-US" altLang="zh-TW" sz="3200" dirty="0"/>
              <a:t>Waymo 2d Object detection on Google </a:t>
            </a:r>
            <a:r>
              <a:rPr lang="en-US" altLang="zh-TW" sz="3200" dirty="0" err="1"/>
              <a:t>Colab</a:t>
            </a:r>
            <a:endParaRPr lang="zh-TW" altLang="en-US" sz="3200" dirty="0"/>
          </a:p>
        </p:txBody>
      </p:sp>
      <p:sp>
        <p:nvSpPr>
          <p:cNvPr id="4" name="流程圖: 替代程序 3">
            <a:extLst>
              <a:ext uri="{FF2B5EF4-FFF2-40B4-BE49-F238E27FC236}">
                <a16:creationId xmlns:a16="http://schemas.microsoft.com/office/drawing/2014/main" id="{0337B6AB-8D04-55FC-5437-26B141D8371A}"/>
              </a:ext>
            </a:extLst>
          </p:cNvPr>
          <p:cNvSpPr/>
          <p:nvPr/>
        </p:nvSpPr>
        <p:spPr>
          <a:xfrm>
            <a:off x="187422" y="4005797"/>
            <a:ext cx="1260000" cy="961053"/>
          </a:xfrm>
          <a:prstGeom prst="flowChartAlternateProcess">
            <a:avLst/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Download dataset from google cloud</a:t>
            </a:r>
            <a:endParaRPr lang="zh-TW" altLang="en-US" sz="1300" dirty="0"/>
          </a:p>
        </p:txBody>
      </p:sp>
      <p:sp>
        <p:nvSpPr>
          <p:cNvPr id="5" name="流程圖: 替代程序 4">
            <a:extLst>
              <a:ext uri="{FF2B5EF4-FFF2-40B4-BE49-F238E27FC236}">
                <a16:creationId xmlns:a16="http://schemas.microsoft.com/office/drawing/2014/main" id="{081FA804-6C54-AD5F-A697-5181BF539981}"/>
              </a:ext>
            </a:extLst>
          </p:cNvPr>
          <p:cNvSpPr/>
          <p:nvPr/>
        </p:nvSpPr>
        <p:spPr>
          <a:xfrm>
            <a:off x="2376936" y="2680827"/>
            <a:ext cx="1260000" cy="961053"/>
          </a:xfrm>
          <a:prstGeom prst="flowChartAlternateProcess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b="1" dirty="0">
                <a:solidFill>
                  <a:schemeClr val="tx2">
                    <a:lumMod val="75000"/>
                  </a:schemeClr>
                </a:solidFill>
              </a:rPr>
              <a:t>Data processing</a:t>
            </a:r>
            <a:endParaRPr lang="zh-TW" altLang="en-US" sz="13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6" name="流程圖: 替代程序 5">
            <a:extLst>
              <a:ext uri="{FF2B5EF4-FFF2-40B4-BE49-F238E27FC236}">
                <a16:creationId xmlns:a16="http://schemas.microsoft.com/office/drawing/2014/main" id="{C616E29F-5337-843F-BCFD-10EE8422B482}"/>
              </a:ext>
            </a:extLst>
          </p:cNvPr>
          <p:cNvSpPr/>
          <p:nvPr/>
        </p:nvSpPr>
        <p:spPr>
          <a:xfrm>
            <a:off x="178715" y="2206330"/>
            <a:ext cx="1260000" cy="961053"/>
          </a:xfrm>
          <a:prstGeom prst="flowChartAlternateProces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Environment setting</a:t>
            </a:r>
            <a:endParaRPr lang="zh-TW" altLang="en-US" sz="1300" dirty="0"/>
          </a:p>
        </p:txBody>
      </p:sp>
      <p:sp>
        <p:nvSpPr>
          <p:cNvPr id="7" name="流程圖: 替代程序 6">
            <a:extLst>
              <a:ext uri="{FF2B5EF4-FFF2-40B4-BE49-F238E27FC236}">
                <a16:creationId xmlns:a16="http://schemas.microsoft.com/office/drawing/2014/main" id="{DA359C0D-1E43-6639-563F-0FAB6DF52EBF}"/>
              </a:ext>
            </a:extLst>
          </p:cNvPr>
          <p:cNvSpPr/>
          <p:nvPr/>
        </p:nvSpPr>
        <p:spPr>
          <a:xfrm>
            <a:off x="4841337" y="2670435"/>
            <a:ext cx="1260000" cy="961053"/>
          </a:xfrm>
          <a:prstGeom prst="flowChartAlternateProcess">
            <a:avLst/>
          </a:prstGeom>
          <a:solidFill>
            <a:srgbClr val="00B0F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b="1" dirty="0">
                <a:solidFill>
                  <a:schemeClr val="tx2">
                    <a:lumMod val="75000"/>
                  </a:schemeClr>
                </a:solidFill>
              </a:rPr>
              <a:t>Load pretrained model</a:t>
            </a:r>
            <a:endParaRPr lang="zh-TW" altLang="en-US" sz="13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8" name="流程圖: 替代程序 7">
            <a:extLst>
              <a:ext uri="{FF2B5EF4-FFF2-40B4-BE49-F238E27FC236}">
                <a16:creationId xmlns:a16="http://schemas.microsoft.com/office/drawing/2014/main" id="{71B0F3A2-B0A9-92A6-0AC5-FD2E04B910D3}"/>
              </a:ext>
            </a:extLst>
          </p:cNvPr>
          <p:cNvSpPr/>
          <p:nvPr/>
        </p:nvSpPr>
        <p:spPr>
          <a:xfrm>
            <a:off x="6795711" y="2175841"/>
            <a:ext cx="1260000" cy="961053"/>
          </a:xfrm>
          <a:prstGeom prst="flowChartAlternate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Model training </a:t>
            </a:r>
            <a:endParaRPr lang="zh-TW" altLang="en-US" sz="1300" dirty="0"/>
          </a:p>
        </p:txBody>
      </p:sp>
      <p:sp>
        <p:nvSpPr>
          <p:cNvPr id="9" name="流程圖: 替代程序 8">
            <a:extLst>
              <a:ext uri="{FF2B5EF4-FFF2-40B4-BE49-F238E27FC236}">
                <a16:creationId xmlns:a16="http://schemas.microsoft.com/office/drawing/2014/main" id="{84000F33-A0C8-B151-8040-A895475A97E0}"/>
              </a:ext>
            </a:extLst>
          </p:cNvPr>
          <p:cNvSpPr/>
          <p:nvPr/>
        </p:nvSpPr>
        <p:spPr>
          <a:xfrm>
            <a:off x="9833658" y="5436478"/>
            <a:ext cx="1260000" cy="961053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Inference on picture and video</a:t>
            </a:r>
            <a:endParaRPr lang="zh-TW" altLang="en-US" sz="1300" dirty="0"/>
          </a:p>
        </p:txBody>
      </p:sp>
      <p:sp>
        <p:nvSpPr>
          <p:cNvPr id="11" name="流程圖: 替代程序 10">
            <a:extLst>
              <a:ext uri="{FF2B5EF4-FFF2-40B4-BE49-F238E27FC236}">
                <a16:creationId xmlns:a16="http://schemas.microsoft.com/office/drawing/2014/main" id="{3248744A-C554-C824-9C02-F00AF099FB67}"/>
              </a:ext>
            </a:extLst>
          </p:cNvPr>
          <p:cNvSpPr/>
          <p:nvPr/>
        </p:nvSpPr>
        <p:spPr>
          <a:xfrm>
            <a:off x="9255442" y="2175840"/>
            <a:ext cx="1260000" cy="961053"/>
          </a:xfrm>
          <a:prstGeom prst="flowChartAlternateProcess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Save model</a:t>
            </a:r>
            <a:endParaRPr lang="zh-TW" altLang="en-US" sz="1300" dirty="0"/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2B1A84A4-189B-8B40-9590-5259F4A27944}"/>
              </a:ext>
            </a:extLst>
          </p:cNvPr>
          <p:cNvSpPr/>
          <p:nvPr/>
        </p:nvSpPr>
        <p:spPr>
          <a:xfrm>
            <a:off x="6797731" y="5439381"/>
            <a:ext cx="1260000" cy="961053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Load model</a:t>
            </a:r>
            <a:endParaRPr lang="zh-TW" altLang="en-US" sz="1300" dirty="0"/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49356AAA-D185-B859-C0DE-754B41C08B3C}"/>
              </a:ext>
            </a:extLst>
          </p:cNvPr>
          <p:cNvCxnSpPr>
            <a:stCxn id="6" idx="2"/>
            <a:endCxn id="4" idx="0"/>
          </p:cNvCxnSpPr>
          <p:nvPr/>
        </p:nvCxnSpPr>
        <p:spPr>
          <a:xfrm>
            <a:off x="808715" y="3167383"/>
            <a:ext cx="8707" cy="8384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4B7379CF-CA80-0681-AE40-373C3F6B2001}"/>
              </a:ext>
            </a:extLst>
          </p:cNvPr>
          <p:cNvCxnSpPr>
            <a:cxnSpLocks/>
            <a:stCxn id="5" idx="3"/>
            <a:endCxn id="7" idx="1"/>
          </p:cNvCxnSpPr>
          <p:nvPr/>
        </p:nvCxnSpPr>
        <p:spPr>
          <a:xfrm flipV="1">
            <a:off x="3636936" y="3150962"/>
            <a:ext cx="1204401" cy="103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流程圖: 決策 19">
            <a:extLst>
              <a:ext uri="{FF2B5EF4-FFF2-40B4-BE49-F238E27FC236}">
                <a16:creationId xmlns:a16="http://schemas.microsoft.com/office/drawing/2014/main" id="{866C7F21-AE83-6894-0523-D35C96FB28B5}"/>
              </a:ext>
            </a:extLst>
          </p:cNvPr>
          <p:cNvSpPr/>
          <p:nvPr/>
        </p:nvSpPr>
        <p:spPr>
          <a:xfrm>
            <a:off x="6702588" y="3665145"/>
            <a:ext cx="1446245" cy="871945"/>
          </a:xfrm>
          <a:prstGeom prst="flowChartDecision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Training?</a:t>
            </a:r>
            <a:endParaRPr lang="zh-TW" altLang="en-US" sz="1300" dirty="0"/>
          </a:p>
        </p:txBody>
      </p: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58934D8F-E716-A2A5-DD18-29AD8FD4FFF3}"/>
              </a:ext>
            </a:extLst>
          </p:cNvPr>
          <p:cNvCxnSpPr>
            <a:cxnSpLocks/>
            <a:stCxn id="20" idx="2"/>
            <a:endCxn id="12" idx="0"/>
          </p:cNvCxnSpPr>
          <p:nvPr/>
        </p:nvCxnSpPr>
        <p:spPr>
          <a:xfrm>
            <a:off x="7425711" y="4537090"/>
            <a:ext cx="2020" cy="902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94BFBF03-3700-3398-E080-703B8AF569D5}"/>
              </a:ext>
            </a:extLst>
          </p:cNvPr>
          <p:cNvCxnSpPr>
            <a:cxnSpLocks/>
            <a:stCxn id="20" idx="0"/>
            <a:endCxn id="8" idx="2"/>
          </p:cNvCxnSpPr>
          <p:nvPr/>
        </p:nvCxnSpPr>
        <p:spPr>
          <a:xfrm flipV="1">
            <a:off x="7425711" y="3136894"/>
            <a:ext cx="0" cy="5282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線單箭頭接點 31">
            <a:extLst>
              <a:ext uri="{FF2B5EF4-FFF2-40B4-BE49-F238E27FC236}">
                <a16:creationId xmlns:a16="http://schemas.microsoft.com/office/drawing/2014/main" id="{5B6F7023-D891-FC36-3E09-06D20E06EF4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8055711" y="2656367"/>
            <a:ext cx="1199731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80DFD401-73B0-D93E-573D-E3CEDF5766DE}"/>
              </a:ext>
            </a:extLst>
          </p:cNvPr>
          <p:cNvCxnSpPr>
            <a:cxnSpLocks/>
            <a:stCxn id="12" idx="3"/>
            <a:endCxn id="135" idx="1"/>
          </p:cNvCxnSpPr>
          <p:nvPr/>
        </p:nvCxnSpPr>
        <p:spPr>
          <a:xfrm flipV="1">
            <a:off x="8057731" y="5917005"/>
            <a:ext cx="246244" cy="290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流程圖: 結束點 41">
            <a:extLst>
              <a:ext uri="{FF2B5EF4-FFF2-40B4-BE49-F238E27FC236}">
                <a16:creationId xmlns:a16="http://schemas.microsoft.com/office/drawing/2014/main" id="{70E0B93A-1BEF-22D6-D31F-AF6EE4DB20AF}"/>
              </a:ext>
            </a:extLst>
          </p:cNvPr>
          <p:cNvSpPr/>
          <p:nvPr/>
        </p:nvSpPr>
        <p:spPr>
          <a:xfrm>
            <a:off x="178715" y="1225685"/>
            <a:ext cx="1260000" cy="37166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start</a:t>
            </a:r>
            <a:endParaRPr lang="zh-TW" altLang="en-US" sz="13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0BB02F9E-5744-E68B-CB74-DDC933E959CF}"/>
              </a:ext>
            </a:extLst>
          </p:cNvPr>
          <p:cNvCxnSpPr>
            <a:cxnSpLocks/>
            <a:stCxn id="42" idx="2"/>
            <a:endCxn id="6" idx="0"/>
          </p:cNvCxnSpPr>
          <p:nvPr/>
        </p:nvCxnSpPr>
        <p:spPr>
          <a:xfrm>
            <a:off x="808715" y="1597353"/>
            <a:ext cx="0" cy="60897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流程圖: 結束點 45">
            <a:extLst>
              <a:ext uri="{FF2B5EF4-FFF2-40B4-BE49-F238E27FC236}">
                <a16:creationId xmlns:a16="http://schemas.microsoft.com/office/drawing/2014/main" id="{6F453795-5E11-5A51-7C4A-15C89A8404B7}"/>
              </a:ext>
            </a:extLst>
          </p:cNvPr>
          <p:cNvSpPr/>
          <p:nvPr/>
        </p:nvSpPr>
        <p:spPr>
          <a:xfrm>
            <a:off x="10728881" y="4144879"/>
            <a:ext cx="1260000" cy="371668"/>
          </a:xfrm>
          <a:prstGeom prst="flowChartTerminator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end</a:t>
            </a:r>
            <a:endParaRPr lang="zh-TW" altLang="en-US" sz="1300" dirty="0"/>
          </a:p>
        </p:txBody>
      </p: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6A79CA4F-9866-853B-FED9-8AE54DEEB50F}"/>
              </a:ext>
            </a:extLst>
          </p:cNvPr>
          <p:cNvCxnSpPr>
            <a:stCxn id="9" idx="3"/>
            <a:endCxn id="46" idx="2"/>
          </p:cNvCxnSpPr>
          <p:nvPr/>
        </p:nvCxnSpPr>
        <p:spPr>
          <a:xfrm flipV="1">
            <a:off x="11093658" y="4516547"/>
            <a:ext cx="265223" cy="1400458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字方塊 58">
            <a:extLst>
              <a:ext uri="{FF2B5EF4-FFF2-40B4-BE49-F238E27FC236}">
                <a16:creationId xmlns:a16="http://schemas.microsoft.com/office/drawing/2014/main" id="{FC0C88B3-8A94-B914-E771-EF3A6EE03110}"/>
              </a:ext>
            </a:extLst>
          </p:cNvPr>
          <p:cNvSpPr txBox="1"/>
          <p:nvPr/>
        </p:nvSpPr>
        <p:spPr>
          <a:xfrm>
            <a:off x="4696846" y="1651553"/>
            <a:ext cx="1548982" cy="55399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zh-TW" altLang="en-US" sz="1500" dirty="0"/>
              <a:t>SSD ResNet50 V1 </a:t>
            </a:r>
            <a:endParaRPr lang="en-US" altLang="zh-TW" sz="1500" dirty="0"/>
          </a:p>
          <a:p>
            <a:pPr algn="ctr"/>
            <a:r>
              <a:rPr lang="zh-TW" altLang="en-US" sz="1500" dirty="0"/>
              <a:t>FPN 640x640</a:t>
            </a:r>
          </a:p>
        </p:txBody>
      </p:sp>
      <p:pic>
        <p:nvPicPr>
          <p:cNvPr id="60" name="圖片 59">
            <a:extLst>
              <a:ext uri="{FF2B5EF4-FFF2-40B4-BE49-F238E27FC236}">
                <a16:creationId xmlns:a16="http://schemas.microsoft.com/office/drawing/2014/main" id="{D82F996A-82BA-80F6-E1A9-341F93E49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661" y="4199437"/>
            <a:ext cx="3178306" cy="2422327"/>
          </a:xfrm>
          <a:prstGeom prst="rect">
            <a:avLst/>
          </a:prstGeom>
          <a:ln w="19050">
            <a:solidFill>
              <a:srgbClr val="92D050"/>
            </a:solidFill>
          </a:ln>
        </p:spPr>
      </p:pic>
      <p:sp>
        <p:nvSpPr>
          <p:cNvPr id="80" name="文字方塊 79">
            <a:extLst>
              <a:ext uri="{FF2B5EF4-FFF2-40B4-BE49-F238E27FC236}">
                <a16:creationId xmlns:a16="http://schemas.microsoft.com/office/drawing/2014/main" id="{6CDF9858-25CF-8228-4AF7-D79355BA17CF}"/>
              </a:ext>
            </a:extLst>
          </p:cNvPr>
          <p:cNvSpPr txBox="1"/>
          <p:nvPr/>
        </p:nvSpPr>
        <p:spPr>
          <a:xfrm>
            <a:off x="115176" y="5486121"/>
            <a:ext cx="1404491" cy="292388"/>
          </a:xfrm>
          <a:prstGeom prst="rect">
            <a:avLst/>
          </a:prstGeom>
          <a:solidFill>
            <a:schemeClr val="accent4"/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zh-TW" sz="1300" dirty="0"/>
              <a:t>~40GB dataset</a:t>
            </a:r>
            <a:endParaRPr lang="zh-TW" altLang="en-US" sz="1300" dirty="0"/>
          </a:p>
        </p:txBody>
      </p:sp>
      <p:cxnSp>
        <p:nvCxnSpPr>
          <p:cNvPr id="82" name="直線單箭頭接點 81">
            <a:extLst>
              <a:ext uri="{FF2B5EF4-FFF2-40B4-BE49-F238E27FC236}">
                <a16:creationId xmlns:a16="http://schemas.microsoft.com/office/drawing/2014/main" id="{C307D879-CE04-5BE4-66E7-7D0088FB5339}"/>
              </a:ext>
            </a:extLst>
          </p:cNvPr>
          <p:cNvCxnSpPr>
            <a:stCxn id="80" idx="0"/>
            <a:endCxn id="4" idx="2"/>
          </p:cNvCxnSpPr>
          <p:nvPr/>
        </p:nvCxnSpPr>
        <p:spPr>
          <a:xfrm flipV="1">
            <a:off x="817422" y="4966850"/>
            <a:ext cx="0" cy="519271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接點: 肘形 116">
            <a:extLst>
              <a:ext uri="{FF2B5EF4-FFF2-40B4-BE49-F238E27FC236}">
                <a16:creationId xmlns:a16="http://schemas.microsoft.com/office/drawing/2014/main" id="{D7B8A966-25E6-6321-E63F-0929583BA87E}"/>
              </a:ext>
            </a:extLst>
          </p:cNvPr>
          <p:cNvCxnSpPr>
            <a:stCxn id="4" idx="3"/>
            <a:endCxn id="5" idx="1"/>
          </p:cNvCxnSpPr>
          <p:nvPr/>
        </p:nvCxnSpPr>
        <p:spPr>
          <a:xfrm flipV="1">
            <a:off x="1447422" y="3161354"/>
            <a:ext cx="929514" cy="1324970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文字方塊 119">
            <a:extLst>
              <a:ext uri="{FF2B5EF4-FFF2-40B4-BE49-F238E27FC236}">
                <a16:creationId xmlns:a16="http://schemas.microsoft.com/office/drawing/2014/main" id="{6332E6ED-C15A-BE2C-6632-1D1EE03B7E40}"/>
              </a:ext>
            </a:extLst>
          </p:cNvPr>
          <p:cNvSpPr txBox="1"/>
          <p:nvPr/>
        </p:nvSpPr>
        <p:spPr>
          <a:xfrm>
            <a:off x="2564019" y="3809397"/>
            <a:ext cx="172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accent3">
                    <a:lumMod val="50000"/>
                  </a:schemeClr>
                </a:solidFill>
              </a:rPr>
              <a:t>Class distribution</a:t>
            </a:r>
            <a:endParaRPr lang="zh-TW" altLang="en-US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24" name="直線單箭頭接點 123">
            <a:extLst>
              <a:ext uri="{FF2B5EF4-FFF2-40B4-BE49-F238E27FC236}">
                <a16:creationId xmlns:a16="http://schemas.microsoft.com/office/drawing/2014/main" id="{D0C70BFE-CC9D-39A1-846F-25553E004CAC}"/>
              </a:ext>
            </a:extLst>
          </p:cNvPr>
          <p:cNvCxnSpPr>
            <a:cxnSpLocks/>
            <a:stCxn id="59" idx="2"/>
            <a:endCxn id="7" idx="0"/>
          </p:cNvCxnSpPr>
          <p:nvPr/>
        </p:nvCxnSpPr>
        <p:spPr>
          <a:xfrm>
            <a:off x="5471337" y="2205551"/>
            <a:ext cx="0" cy="464884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接點: 肘形 128">
            <a:extLst>
              <a:ext uri="{FF2B5EF4-FFF2-40B4-BE49-F238E27FC236}">
                <a16:creationId xmlns:a16="http://schemas.microsoft.com/office/drawing/2014/main" id="{77E097B6-4D5C-C1AA-9FF9-2189BFB2B0B7}"/>
              </a:ext>
            </a:extLst>
          </p:cNvPr>
          <p:cNvCxnSpPr>
            <a:stCxn id="7" idx="3"/>
            <a:endCxn id="20" idx="1"/>
          </p:cNvCxnSpPr>
          <p:nvPr/>
        </p:nvCxnSpPr>
        <p:spPr>
          <a:xfrm>
            <a:off x="6101337" y="3150962"/>
            <a:ext cx="601251" cy="950156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流程圖: 替代程序 129">
            <a:extLst>
              <a:ext uri="{FF2B5EF4-FFF2-40B4-BE49-F238E27FC236}">
                <a16:creationId xmlns:a16="http://schemas.microsoft.com/office/drawing/2014/main" id="{DAFF2AF1-F24F-BBC7-2EA0-2739D5D17477}"/>
              </a:ext>
            </a:extLst>
          </p:cNvPr>
          <p:cNvSpPr/>
          <p:nvPr/>
        </p:nvSpPr>
        <p:spPr>
          <a:xfrm>
            <a:off x="6624694" y="1900100"/>
            <a:ext cx="4104188" cy="1454856"/>
          </a:xfrm>
          <a:prstGeom prst="flowChartAlternateProcess">
            <a:avLst/>
          </a:prstGeom>
          <a:noFill/>
          <a:ln w="28575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流程圖: 替代程序 130">
            <a:extLst>
              <a:ext uri="{FF2B5EF4-FFF2-40B4-BE49-F238E27FC236}">
                <a16:creationId xmlns:a16="http://schemas.microsoft.com/office/drawing/2014/main" id="{399058F4-62E3-1884-40D5-5A4A7175DFD5}"/>
              </a:ext>
            </a:extLst>
          </p:cNvPr>
          <p:cNvSpPr/>
          <p:nvPr/>
        </p:nvSpPr>
        <p:spPr>
          <a:xfrm>
            <a:off x="6624694" y="5120000"/>
            <a:ext cx="4839720" cy="1584911"/>
          </a:xfrm>
          <a:prstGeom prst="flowChartAlternateProcess">
            <a:avLst/>
          </a:prstGeom>
          <a:noFill/>
          <a:ln w="28575"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0588F653-9391-9789-E113-F358205DB464}"/>
              </a:ext>
            </a:extLst>
          </p:cNvPr>
          <p:cNvSpPr txBox="1"/>
          <p:nvPr/>
        </p:nvSpPr>
        <p:spPr>
          <a:xfrm>
            <a:off x="6547444" y="1496399"/>
            <a:ext cx="175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030A0"/>
                </a:solidFill>
              </a:rPr>
              <a:t>Training section</a:t>
            </a:r>
            <a:endParaRPr lang="zh-TW" altLang="en-US" dirty="0">
              <a:solidFill>
                <a:srgbClr val="7030A0"/>
              </a:solidFill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3D006358-F4BF-30A0-1FFF-E8E9EC15A569}"/>
              </a:ext>
            </a:extLst>
          </p:cNvPr>
          <p:cNvSpPr txBox="1"/>
          <p:nvPr/>
        </p:nvSpPr>
        <p:spPr>
          <a:xfrm>
            <a:off x="7681132" y="4771211"/>
            <a:ext cx="309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chemeClr val="tx2">
                    <a:lumMod val="75000"/>
                  </a:schemeClr>
                </a:solidFill>
              </a:rPr>
              <a:t>Inference and Evaluate section</a:t>
            </a:r>
            <a:endParaRPr lang="zh-TW" alt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5" name="流程圖: 替代程序 134">
            <a:extLst>
              <a:ext uri="{FF2B5EF4-FFF2-40B4-BE49-F238E27FC236}">
                <a16:creationId xmlns:a16="http://schemas.microsoft.com/office/drawing/2014/main" id="{9BED59E6-08D2-6595-2EB7-9D4030C55756}"/>
              </a:ext>
            </a:extLst>
          </p:cNvPr>
          <p:cNvSpPr/>
          <p:nvPr/>
        </p:nvSpPr>
        <p:spPr>
          <a:xfrm>
            <a:off x="8303975" y="5436478"/>
            <a:ext cx="1260000" cy="961053"/>
          </a:xfrm>
          <a:prstGeom prst="flowChartAlternateProcess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300" dirty="0"/>
              <a:t>Calculate </a:t>
            </a:r>
          </a:p>
          <a:p>
            <a:pPr algn="ctr"/>
            <a:r>
              <a:rPr lang="en-US" altLang="zh-TW" sz="1300" dirty="0"/>
              <a:t>AP &amp; AR</a:t>
            </a:r>
          </a:p>
          <a:p>
            <a:pPr algn="ctr"/>
            <a:r>
              <a:rPr lang="en-US" altLang="zh-TW" sz="1300" dirty="0"/>
              <a:t>score</a:t>
            </a:r>
            <a:endParaRPr lang="zh-TW" altLang="en-US" sz="1300" dirty="0"/>
          </a:p>
        </p:txBody>
      </p:sp>
      <p:cxnSp>
        <p:nvCxnSpPr>
          <p:cNvPr id="137" name="直線單箭頭接點 136">
            <a:extLst>
              <a:ext uri="{FF2B5EF4-FFF2-40B4-BE49-F238E27FC236}">
                <a16:creationId xmlns:a16="http://schemas.microsoft.com/office/drawing/2014/main" id="{D040785E-B991-6E3A-813B-A757B7B5A10D}"/>
              </a:ext>
            </a:extLst>
          </p:cNvPr>
          <p:cNvCxnSpPr>
            <a:cxnSpLocks/>
            <a:stCxn id="135" idx="3"/>
            <a:endCxn id="9" idx="1"/>
          </p:cNvCxnSpPr>
          <p:nvPr/>
        </p:nvCxnSpPr>
        <p:spPr>
          <a:xfrm>
            <a:off x="9563975" y="5917005"/>
            <a:ext cx="26968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接點: 肘形 144">
            <a:extLst>
              <a:ext uri="{FF2B5EF4-FFF2-40B4-BE49-F238E27FC236}">
                <a16:creationId xmlns:a16="http://schemas.microsoft.com/office/drawing/2014/main" id="{B7F8C2E6-ECB0-0D6A-8062-410FFFB79E70}"/>
              </a:ext>
            </a:extLst>
          </p:cNvPr>
          <p:cNvCxnSpPr>
            <a:stCxn id="11" idx="3"/>
            <a:endCxn id="46" idx="0"/>
          </p:cNvCxnSpPr>
          <p:nvPr/>
        </p:nvCxnSpPr>
        <p:spPr>
          <a:xfrm>
            <a:off x="10515442" y="2656367"/>
            <a:ext cx="843439" cy="1488512"/>
          </a:xfrm>
          <a:prstGeom prst="bentConnector2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圖片 18">
            <a:extLst>
              <a:ext uri="{FF2B5EF4-FFF2-40B4-BE49-F238E27FC236}">
                <a16:creationId xmlns:a16="http://schemas.microsoft.com/office/drawing/2014/main" id="{83A3EF11-E37E-D4F1-CD52-6E83210CC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04" y="1411519"/>
            <a:ext cx="2531502" cy="1044522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id="{D8D6D28B-9912-29A4-A17C-40983B969806}"/>
              </a:ext>
            </a:extLst>
          </p:cNvPr>
          <p:cNvSpPr txBox="1"/>
          <p:nvPr/>
        </p:nvSpPr>
        <p:spPr>
          <a:xfrm>
            <a:off x="7405790" y="3378958"/>
            <a:ext cx="3868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Yes</a:t>
            </a:r>
            <a:endParaRPr lang="zh-TW" altLang="en-US" sz="1200" dirty="0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8872409A-FD33-DF01-9B46-4A21C2CE52F4}"/>
              </a:ext>
            </a:extLst>
          </p:cNvPr>
          <p:cNvSpPr txBox="1"/>
          <p:nvPr/>
        </p:nvSpPr>
        <p:spPr>
          <a:xfrm>
            <a:off x="7405789" y="4501766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dirty="0"/>
              <a:t>No</a:t>
            </a:r>
            <a:endParaRPr lang="zh-TW" altLang="en-US" sz="1200" dirty="0"/>
          </a:p>
        </p:txBody>
      </p: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21A4EC75-72A1-2D3E-FA1D-79F03B5D79C1}"/>
              </a:ext>
            </a:extLst>
          </p:cNvPr>
          <p:cNvCxnSpPr>
            <a:cxnSpLocks/>
            <a:stCxn id="5" idx="0"/>
            <a:endCxn id="19" idx="2"/>
          </p:cNvCxnSpPr>
          <p:nvPr/>
        </p:nvCxnSpPr>
        <p:spPr>
          <a:xfrm flipH="1" flipV="1">
            <a:off x="3005855" y="2456041"/>
            <a:ext cx="1081" cy="224786"/>
          </a:xfrm>
          <a:prstGeom prst="straightConnector1">
            <a:avLst/>
          </a:prstGeom>
          <a:ln w="19050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57437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圖: 替代程序 15">
            <a:extLst>
              <a:ext uri="{FF2B5EF4-FFF2-40B4-BE49-F238E27FC236}">
                <a16:creationId xmlns:a16="http://schemas.microsoft.com/office/drawing/2014/main" id="{3C47A1C5-5EFA-63E8-603F-8CEA112BB362}"/>
              </a:ext>
            </a:extLst>
          </p:cNvPr>
          <p:cNvSpPr/>
          <p:nvPr/>
        </p:nvSpPr>
        <p:spPr>
          <a:xfrm rot="16200000">
            <a:off x="2015020" y="-1211275"/>
            <a:ext cx="3244646" cy="7108511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流程圖: 替代程序 14">
            <a:extLst>
              <a:ext uri="{FF2B5EF4-FFF2-40B4-BE49-F238E27FC236}">
                <a16:creationId xmlns:a16="http://schemas.microsoft.com/office/drawing/2014/main" id="{39D1206A-5F32-09E0-3DEE-FA3DB85355D7}"/>
              </a:ext>
            </a:extLst>
          </p:cNvPr>
          <p:cNvSpPr/>
          <p:nvPr/>
        </p:nvSpPr>
        <p:spPr>
          <a:xfrm rot="16200000">
            <a:off x="2253279" y="1851635"/>
            <a:ext cx="2768128" cy="7108511"/>
          </a:xfrm>
          <a:prstGeom prst="flowChartAlternateProcess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6547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Results</a:t>
            </a:r>
            <a:endParaRPr lang="zh-TW" altLang="en-US" sz="4000" dirty="0"/>
          </a:p>
        </p:txBody>
      </p:sp>
      <p:pic>
        <p:nvPicPr>
          <p:cNvPr id="5" name="圖片 4" descr="一張含有 戶外, 車輛, 陸上交通工具, 車 的圖片&#10;&#10;自動產生的描述">
            <a:extLst>
              <a:ext uri="{FF2B5EF4-FFF2-40B4-BE49-F238E27FC236}">
                <a16:creationId xmlns:a16="http://schemas.microsoft.com/office/drawing/2014/main" id="{4A6A0B3C-A426-00D3-268D-5BE2F3A50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88" y="1273211"/>
            <a:ext cx="6688901" cy="2463745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753D912-1FD8-F51E-7931-01D3454E5CC5}"/>
              </a:ext>
            </a:extLst>
          </p:cNvPr>
          <p:cNvSpPr txBox="1"/>
          <p:nvPr/>
        </p:nvSpPr>
        <p:spPr>
          <a:xfrm>
            <a:off x="2321272" y="780143"/>
            <a:ext cx="2632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Inference on KITTI dataset</a:t>
            </a:r>
            <a:endParaRPr lang="zh-TW" altLang="en-US" dirty="0"/>
          </a:p>
        </p:txBody>
      </p:sp>
      <p:pic>
        <p:nvPicPr>
          <p:cNvPr id="10" name="圖片 9" descr="一張含有 文字, 螢幕擷取畫面, 黑與白, 字型 的圖片&#10;&#10;自動產生的描述">
            <a:extLst>
              <a:ext uri="{FF2B5EF4-FFF2-40B4-BE49-F238E27FC236}">
                <a16:creationId xmlns:a16="http://schemas.microsoft.com/office/drawing/2014/main" id="{15639CA0-1146-0F71-837D-D5D473764D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85" t="24939" r="3200" b="10597"/>
          <a:stretch/>
        </p:blipFill>
        <p:spPr>
          <a:xfrm>
            <a:off x="412360" y="4419824"/>
            <a:ext cx="6449961" cy="2284943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D4194AD7-4708-6633-F605-8F0DF7629CCE}"/>
              </a:ext>
            </a:extLst>
          </p:cNvPr>
          <p:cNvSpPr txBox="1"/>
          <p:nvPr/>
        </p:nvSpPr>
        <p:spPr>
          <a:xfrm>
            <a:off x="2882230" y="4050492"/>
            <a:ext cx="15102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 &amp; AR score</a:t>
            </a:r>
            <a:endParaRPr lang="zh-TW" altLang="en-US" dirty="0"/>
          </a:p>
        </p:txBody>
      </p:sp>
      <p:sp>
        <p:nvSpPr>
          <p:cNvPr id="12" name="流程圖: 替代程序 11">
            <a:extLst>
              <a:ext uri="{FF2B5EF4-FFF2-40B4-BE49-F238E27FC236}">
                <a16:creationId xmlns:a16="http://schemas.microsoft.com/office/drawing/2014/main" id="{D8B46726-973D-122F-E92B-11CF2DAAC0FC}"/>
              </a:ext>
            </a:extLst>
          </p:cNvPr>
          <p:cNvSpPr/>
          <p:nvPr/>
        </p:nvSpPr>
        <p:spPr>
          <a:xfrm>
            <a:off x="7274688" y="589935"/>
            <a:ext cx="4834223" cy="6200020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D1526C2-F374-B182-6AA4-A98AD577D97B}"/>
              </a:ext>
            </a:extLst>
          </p:cNvPr>
          <p:cNvSpPr txBox="1"/>
          <p:nvPr/>
        </p:nvSpPr>
        <p:spPr>
          <a:xfrm>
            <a:off x="8674768" y="595477"/>
            <a:ext cx="2084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Inference on images</a:t>
            </a:r>
            <a:endParaRPr lang="zh-TW" altLang="en-US" dirty="0"/>
          </a:p>
        </p:txBody>
      </p:sp>
      <p:pic>
        <p:nvPicPr>
          <p:cNvPr id="19" name="圖片 18" descr="一張含有 車輛, 陸上交通工具, 戶外, 車 的圖片&#10;&#10;自動產生的描述">
            <a:extLst>
              <a:ext uri="{FF2B5EF4-FFF2-40B4-BE49-F238E27FC236}">
                <a16:creationId xmlns:a16="http://schemas.microsoft.com/office/drawing/2014/main" id="{856D25E2-449B-87C9-ADDC-AA303034658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070" y="3871770"/>
            <a:ext cx="4516391" cy="2540470"/>
          </a:xfrm>
          <a:prstGeom prst="rect">
            <a:avLst/>
          </a:prstGeom>
        </p:spPr>
      </p:pic>
      <p:pic>
        <p:nvPicPr>
          <p:cNvPr id="23" name="圖片 22" descr="一張含有 行人穿越道, 路, 場景, 戶外 的圖片&#10;&#10;自動產生的描述">
            <a:extLst>
              <a:ext uri="{FF2B5EF4-FFF2-40B4-BE49-F238E27FC236}">
                <a16:creationId xmlns:a16="http://schemas.microsoft.com/office/drawing/2014/main" id="{FE6E5C55-F8EE-87F4-2318-796D0357C33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05" t="15655" b="10042"/>
          <a:stretch/>
        </p:blipFill>
        <p:spPr>
          <a:xfrm>
            <a:off x="7451545" y="1031137"/>
            <a:ext cx="4500000" cy="274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3722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C0EB8B-981C-EDAF-EE81-86B5FD8C38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32204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The challenges we encountered.</a:t>
            </a:r>
            <a:endParaRPr lang="zh-TW" altLang="en-US" sz="4000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7701775-CDCF-DDC4-A54B-FFCC9FCFF698}"/>
              </a:ext>
            </a:extLst>
          </p:cNvPr>
          <p:cNvSpPr txBox="1"/>
          <p:nvPr/>
        </p:nvSpPr>
        <p:spPr>
          <a:xfrm>
            <a:off x="838200" y="644263"/>
            <a:ext cx="10215716" cy="2784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TW" dirty="0"/>
              <a:t>The laptop does not have a GPU suitable for machine learning tasks.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/>
              <a:t>The dataset is too large to fit in Google Drive.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/>
              <a:t>The model may predict motorcycles as pedestrian or vehicle.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/>
              <a:t>The model fails to detect the cyclist class.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 startAt="2"/>
            </a:pPr>
            <a:r>
              <a:rPr lang="en-US" altLang="zh-TW" dirty="0"/>
              <a:t>The model has the potential to detect objects inside mirrors.</a:t>
            </a:r>
            <a:endParaRPr lang="zh-TW" altLang="en-US" dirty="0"/>
          </a:p>
        </p:txBody>
      </p:sp>
      <p:pic>
        <p:nvPicPr>
          <p:cNvPr id="7" name="圖片 6" descr="一張含有 文字, 戶外, 車, 陸上交通工具 的圖片&#10;&#10;自動產生的描述">
            <a:extLst>
              <a:ext uri="{FF2B5EF4-FFF2-40B4-BE49-F238E27FC236}">
                <a16:creationId xmlns:a16="http://schemas.microsoft.com/office/drawing/2014/main" id="{B5FA0CDF-4580-9DA0-16F0-95410552A7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54"/>
          <a:stretch/>
        </p:blipFill>
        <p:spPr>
          <a:xfrm>
            <a:off x="152153" y="3673773"/>
            <a:ext cx="7761913" cy="3048678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BAB918EF-9C59-5E67-DBBD-CA76E307B614}"/>
              </a:ext>
            </a:extLst>
          </p:cNvPr>
          <p:cNvSpPr txBox="1"/>
          <p:nvPr/>
        </p:nvSpPr>
        <p:spPr>
          <a:xfrm>
            <a:off x="2159574" y="4280833"/>
            <a:ext cx="1225785" cy="369332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Real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>
            <a:extLst>
              <a:ext uri="{FF2B5EF4-FFF2-40B4-BE49-F238E27FC236}">
                <a16:creationId xmlns:a16="http://schemas.microsoft.com/office/drawing/2014/main" id="{664213D2-B1F9-CCF5-B51F-6493900F3095}"/>
              </a:ext>
            </a:extLst>
          </p:cNvPr>
          <p:cNvCxnSpPr>
            <a:cxnSpLocks/>
            <a:stCxn id="8" idx="2"/>
          </p:cNvCxnSpPr>
          <p:nvPr/>
        </p:nvCxnSpPr>
        <p:spPr>
          <a:xfrm>
            <a:off x="2772467" y="4650165"/>
            <a:ext cx="63499" cy="35202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8FAB9BA-EE2E-4901-C15C-956B134D47E3}"/>
              </a:ext>
            </a:extLst>
          </p:cNvPr>
          <p:cNvSpPr txBox="1"/>
          <p:nvPr/>
        </p:nvSpPr>
        <p:spPr>
          <a:xfrm>
            <a:off x="4984054" y="4207173"/>
            <a:ext cx="174566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Reflected object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C3B51451-6C24-870C-13AA-B41BDF1A9A42}"/>
              </a:ext>
            </a:extLst>
          </p:cNvPr>
          <p:cNvCxnSpPr>
            <a:cxnSpLocks/>
            <a:stCxn id="12" idx="2"/>
          </p:cNvCxnSpPr>
          <p:nvPr/>
        </p:nvCxnSpPr>
        <p:spPr>
          <a:xfrm>
            <a:off x="5856887" y="4576505"/>
            <a:ext cx="17606" cy="37615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圖片 2">
            <a:extLst>
              <a:ext uri="{FF2B5EF4-FFF2-40B4-BE49-F238E27FC236}">
                <a16:creationId xmlns:a16="http://schemas.microsoft.com/office/drawing/2014/main" id="{3319F919-E8CF-BE3E-1F2B-28CB0D84D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8161" y="2245074"/>
            <a:ext cx="3600000" cy="1652918"/>
          </a:xfrm>
          <a:prstGeom prst="rect">
            <a:avLst/>
          </a:prstGeom>
        </p:spPr>
      </p:pic>
      <p:pic>
        <p:nvPicPr>
          <p:cNvPr id="14" name="圖片 13" descr="一張含有 戶外, 陸上交通工具, 車輛, 建築 的圖片&#10;&#10;自動產生的描述">
            <a:extLst>
              <a:ext uri="{FF2B5EF4-FFF2-40B4-BE49-F238E27FC236}">
                <a16:creationId xmlns:a16="http://schemas.microsoft.com/office/drawing/2014/main" id="{5E299C8C-AC2E-029A-393A-C16CBC9551C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42"/>
          <a:stretch/>
        </p:blipFill>
        <p:spPr>
          <a:xfrm>
            <a:off x="8178161" y="4277475"/>
            <a:ext cx="3600000" cy="2444976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5B92B6E7-5F7B-65E1-1BE6-4DCEE9A4E1B7}"/>
              </a:ext>
            </a:extLst>
          </p:cNvPr>
          <p:cNvSpPr/>
          <p:nvPr/>
        </p:nvSpPr>
        <p:spPr>
          <a:xfrm>
            <a:off x="9414510" y="5280660"/>
            <a:ext cx="1131570" cy="9330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15300A8-B49D-9D7C-EDF5-2C8051DE9F07}"/>
              </a:ext>
            </a:extLst>
          </p:cNvPr>
          <p:cNvSpPr txBox="1"/>
          <p:nvPr/>
        </p:nvSpPr>
        <p:spPr>
          <a:xfrm>
            <a:off x="10512806" y="5955963"/>
            <a:ext cx="1131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???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419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FB25F8-0CDC-32A0-B5FF-A8FA68822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5477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What have we learned from this project?</a:t>
            </a:r>
            <a:endParaRPr lang="zh-TW" altLang="en-US" sz="40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4A26EC3-44AA-4DC5-CB77-9AF3147E26BF}"/>
              </a:ext>
            </a:extLst>
          </p:cNvPr>
          <p:cNvSpPr txBox="1"/>
          <p:nvPr/>
        </p:nvSpPr>
        <p:spPr>
          <a:xfrm>
            <a:off x="176981" y="806220"/>
            <a:ext cx="12015019" cy="216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Training an object detection model is a time-consuming process, even when using a pre-trained model.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Knowing how to utilize pre-trained models available on GitHub and modify relevant configurations to accomplish our tasks.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During the training process, it is important to save the training progress at regular intervals.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TW" dirty="0"/>
              <a:t>Doing data exploration before training the model is crucial.</a:t>
            </a:r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endParaRPr lang="en-US" altLang="zh-TW" dirty="0"/>
          </a:p>
          <a:p>
            <a:pPr marL="342900" indent="-342900">
              <a:buAutoNum type="arabicPeriod"/>
            </a:pPr>
            <a:endParaRPr lang="zh-TW" altLang="en-US" dirty="0"/>
          </a:p>
        </p:txBody>
      </p:sp>
      <p:pic>
        <p:nvPicPr>
          <p:cNvPr id="10" name="圖片 9" descr="一張含有 螢幕擷取畫面, 綠色, 鮮豔, 藝術 的圖片&#10;&#10;自動產生的描述">
            <a:extLst>
              <a:ext uri="{FF2B5EF4-FFF2-40B4-BE49-F238E27FC236}">
                <a16:creationId xmlns:a16="http://schemas.microsoft.com/office/drawing/2014/main" id="{F6BD2AA3-21A7-A28C-426F-C73914C4BA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" y="3149396"/>
            <a:ext cx="2880000" cy="1920000"/>
          </a:xfrm>
          <a:prstGeom prst="rect">
            <a:avLst/>
          </a:prstGeom>
        </p:spPr>
      </p:pic>
      <p:pic>
        <p:nvPicPr>
          <p:cNvPr id="12" name="圖片 11" descr="一張含有 戶外, 樹狀, 桶, 霧 的圖片&#10;&#10;自動產生的描述">
            <a:extLst>
              <a:ext uri="{FF2B5EF4-FFF2-40B4-BE49-F238E27FC236}">
                <a16:creationId xmlns:a16="http://schemas.microsoft.com/office/drawing/2014/main" id="{B9C493DE-4158-E4BE-DFF9-93D79DD7AA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7" y="3149396"/>
            <a:ext cx="2880000" cy="1920000"/>
          </a:xfrm>
          <a:prstGeom prst="rect">
            <a:avLst/>
          </a:prstGeom>
        </p:spPr>
      </p:pic>
      <p:pic>
        <p:nvPicPr>
          <p:cNvPr id="14" name="圖片 13" descr="一張含有 樹狀, 戶外, 螢幕擷取畫面, 霧 的圖片&#10;&#10;自動產生的描述">
            <a:extLst>
              <a:ext uri="{FF2B5EF4-FFF2-40B4-BE49-F238E27FC236}">
                <a16:creationId xmlns:a16="http://schemas.microsoft.com/office/drawing/2014/main" id="{4F42E409-A77E-1E54-F7ED-790A87AA7E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28" y="3149396"/>
            <a:ext cx="2880000" cy="1920000"/>
          </a:xfrm>
          <a:prstGeom prst="rect">
            <a:avLst/>
          </a:prstGeom>
        </p:spPr>
      </p:pic>
      <p:pic>
        <p:nvPicPr>
          <p:cNvPr id="16" name="圖片 15" descr="一張含有 戶外, 車, 陸上交通工具, 車輛 的圖片&#10;&#10;自動產生的描述">
            <a:extLst>
              <a:ext uri="{FF2B5EF4-FFF2-40B4-BE49-F238E27FC236}">
                <a16:creationId xmlns:a16="http://schemas.microsoft.com/office/drawing/2014/main" id="{CCCA4430-5DC7-FA4B-C980-CE06A47D94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49" y="3149396"/>
            <a:ext cx="2880000" cy="1920000"/>
          </a:xfrm>
          <a:prstGeom prst="rect">
            <a:avLst/>
          </a:prstGeom>
        </p:spPr>
      </p:pic>
      <p:pic>
        <p:nvPicPr>
          <p:cNvPr id="22" name="圖片 21" descr="一張含有 戶外, 文字, 車輛, 陸上交通工具 的圖片&#10;&#10;自動產生的描述">
            <a:extLst>
              <a:ext uri="{FF2B5EF4-FFF2-40B4-BE49-F238E27FC236}">
                <a16:creationId xmlns:a16="http://schemas.microsoft.com/office/drawing/2014/main" id="{20C27B42-E337-41F8-B099-A1FA636726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649" y="5216864"/>
            <a:ext cx="2880000" cy="1620000"/>
          </a:xfrm>
          <a:prstGeom prst="rect">
            <a:avLst/>
          </a:prstGeom>
        </p:spPr>
      </p:pic>
      <p:pic>
        <p:nvPicPr>
          <p:cNvPr id="24" name="圖片 23" descr="一張含有 戶外, 文字, 車輛, 道路 的圖片&#10;&#10;自動產生的描述">
            <a:extLst>
              <a:ext uri="{FF2B5EF4-FFF2-40B4-BE49-F238E27FC236}">
                <a16:creationId xmlns:a16="http://schemas.microsoft.com/office/drawing/2014/main" id="{AD1B57CB-EF76-24E7-4BC3-3376B05791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328" y="5216864"/>
            <a:ext cx="2880000" cy="1620000"/>
          </a:xfrm>
          <a:prstGeom prst="rect">
            <a:avLst/>
          </a:prstGeom>
        </p:spPr>
      </p:pic>
      <p:pic>
        <p:nvPicPr>
          <p:cNvPr id="26" name="圖片 25" descr="一張含有 戶外, 螢幕擷取畫面, 遊樂場, 文字 的圖片&#10;&#10;自動產生的描述">
            <a:extLst>
              <a:ext uri="{FF2B5EF4-FFF2-40B4-BE49-F238E27FC236}">
                <a16:creationId xmlns:a16="http://schemas.microsoft.com/office/drawing/2014/main" id="{5FE0A3F6-AD63-E9A8-7C7E-E033436986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6007" y="5228168"/>
            <a:ext cx="2880000" cy="1620000"/>
          </a:xfrm>
          <a:prstGeom prst="rect">
            <a:avLst/>
          </a:prstGeom>
        </p:spPr>
      </p:pic>
      <p:pic>
        <p:nvPicPr>
          <p:cNvPr id="28" name="圖片 27" descr="一張含有 戶外, 車輛, 陸上交通工具, 道路 的圖片&#10;&#10;自動產生的描述">
            <a:extLst>
              <a:ext uri="{FF2B5EF4-FFF2-40B4-BE49-F238E27FC236}">
                <a16:creationId xmlns:a16="http://schemas.microsoft.com/office/drawing/2014/main" id="{301D2C1E-134D-736C-B6B9-D02255600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7" y="5228168"/>
            <a:ext cx="2880000" cy="16200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775A1E62-4854-6470-13A7-CFE081899758}"/>
              </a:ext>
            </a:extLst>
          </p:cNvPr>
          <p:cNvSpPr txBox="1"/>
          <p:nvPr/>
        </p:nvSpPr>
        <p:spPr>
          <a:xfrm>
            <a:off x="7091060" y="274624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 5 hour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521DE6F-3398-1EF7-11BA-EFEC2926A809}"/>
              </a:ext>
            </a:extLst>
          </p:cNvPr>
          <p:cNvSpPr txBox="1"/>
          <p:nvPr/>
        </p:nvSpPr>
        <p:spPr>
          <a:xfrm>
            <a:off x="1002079" y="274624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 1 hour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8C3EA9A5-2201-3F43-42FA-BE4EF13AA761}"/>
              </a:ext>
            </a:extLst>
          </p:cNvPr>
          <p:cNvSpPr txBox="1"/>
          <p:nvPr/>
        </p:nvSpPr>
        <p:spPr>
          <a:xfrm>
            <a:off x="4076024" y="274624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 3 hour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BC3AFEB2-45A7-C3E5-69DE-16B5CA1834E3}"/>
              </a:ext>
            </a:extLst>
          </p:cNvPr>
          <p:cNvSpPr txBox="1"/>
          <p:nvPr/>
        </p:nvSpPr>
        <p:spPr>
          <a:xfrm>
            <a:off x="10190381" y="2778510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~ 9 hour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68650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6C0CA-1537-64F2-54D5-FF475D768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GB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TQ</a:t>
            </a:r>
            <a:br>
              <a:rPr lang="en-GB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zh-CN" altLang="en-US" dirty="0"/>
              <a:t>謝謝聆聽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02179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17C3F020-D926-FAC8-E099-FD3F8DB0A03B}"/>
              </a:ext>
            </a:extLst>
          </p:cNvPr>
          <p:cNvSpPr txBox="1"/>
          <p:nvPr/>
        </p:nvSpPr>
        <p:spPr>
          <a:xfrm>
            <a:off x="4717001" y="1233995"/>
            <a:ext cx="2757997" cy="101566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6000" dirty="0"/>
              <a:t>Outline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C88E8039-BA51-877C-43D2-0F66B0474870}"/>
              </a:ext>
            </a:extLst>
          </p:cNvPr>
          <p:cNvSpPr txBox="1"/>
          <p:nvPr/>
        </p:nvSpPr>
        <p:spPr>
          <a:xfrm>
            <a:off x="1959004" y="3112375"/>
            <a:ext cx="275799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/>
              <a:t>LIDAR 3D Point Cloud</a:t>
            </a:r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AF4B2470-FD8D-62B4-0B74-1735E095A08A}"/>
              </a:ext>
            </a:extLst>
          </p:cNvPr>
          <p:cNvSpPr txBox="1"/>
          <p:nvPr/>
        </p:nvSpPr>
        <p:spPr>
          <a:xfrm>
            <a:off x="7439486" y="3123096"/>
            <a:ext cx="2757997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GB" sz="3600" dirty="0"/>
              <a:t>2D Object Detection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DECD1B3A-CA94-72F8-7C34-C70AA883456E}"/>
              </a:ext>
            </a:extLst>
          </p:cNvPr>
          <p:cNvCxnSpPr>
            <a:stCxn id="10" idx="2"/>
          </p:cNvCxnSpPr>
          <p:nvPr/>
        </p:nvCxnSpPr>
        <p:spPr>
          <a:xfrm flipH="1">
            <a:off x="3338002" y="4312704"/>
            <a:ext cx="1" cy="743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DEB9F9A3-B6F3-33C7-E0CE-E5A8402180C6}"/>
              </a:ext>
            </a:extLst>
          </p:cNvPr>
          <p:cNvCxnSpPr/>
          <p:nvPr/>
        </p:nvCxnSpPr>
        <p:spPr>
          <a:xfrm flipH="1">
            <a:off x="8893945" y="4323425"/>
            <a:ext cx="1" cy="7438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4657BE8-AFDF-7D35-07C0-EA482A91D606}"/>
              </a:ext>
            </a:extLst>
          </p:cNvPr>
          <p:cNvSpPr txBox="1"/>
          <p:nvPr/>
        </p:nvSpPr>
        <p:spPr>
          <a:xfrm>
            <a:off x="2000433" y="5065460"/>
            <a:ext cx="2681056" cy="83099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Kaggle Competition: </a:t>
            </a:r>
          </a:p>
          <a:p>
            <a:r>
              <a:rPr lang="en-GB" sz="1600" b="1" dirty="0"/>
              <a:t>Lyft 3D Object Detection for Autonomous Vehicles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24D538C-CD38-9EFC-B723-7D39E883B497}"/>
              </a:ext>
            </a:extLst>
          </p:cNvPr>
          <p:cNvSpPr txBox="1"/>
          <p:nvPr/>
        </p:nvSpPr>
        <p:spPr>
          <a:xfrm>
            <a:off x="7551939" y="5081621"/>
            <a:ext cx="2681056" cy="33855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en-GB" sz="1600" b="1" dirty="0"/>
              <a:t>Waymo Datasets</a:t>
            </a:r>
          </a:p>
        </p:txBody>
      </p:sp>
      <p:cxnSp>
        <p:nvCxnSpPr>
          <p:cNvPr id="20" name="直線接點 19">
            <a:extLst>
              <a:ext uri="{FF2B5EF4-FFF2-40B4-BE49-F238E27FC236}">
                <a16:creationId xmlns:a16="http://schemas.microsoft.com/office/drawing/2014/main" id="{EB155C07-25BF-9FE0-A80F-2CBB79FA1EF7}"/>
              </a:ext>
            </a:extLst>
          </p:cNvPr>
          <p:cNvCxnSpPr/>
          <p:nvPr/>
        </p:nvCxnSpPr>
        <p:spPr>
          <a:xfrm>
            <a:off x="6096000" y="2423604"/>
            <a:ext cx="0" cy="37996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9650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F6C0CA-1537-64F2-54D5-FF475D768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/>
          <a:lstStyle/>
          <a:p>
            <a:r>
              <a:rPr lang="en-GB" kern="100" dirty="0"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Lyft</a:t>
            </a:r>
            <a:br>
              <a:rPr lang="en-GB" sz="1800" kern="100" dirty="0"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</a:br>
            <a:br>
              <a:rPr lang="en-US" altLang="zh-TW" dirty="0"/>
            </a:br>
            <a:r>
              <a:rPr lang="en-US" altLang="zh-TW" sz="4800" dirty="0"/>
              <a:t>3D LIDAR POINT CLOUD</a:t>
            </a:r>
            <a:endParaRPr lang="zh-TW" altLang="en-US" sz="4800" dirty="0"/>
          </a:p>
        </p:txBody>
      </p:sp>
    </p:spTree>
    <p:extLst>
      <p:ext uri="{BB962C8B-B14F-4D97-AF65-F5344CB8AC3E}">
        <p14:creationId xmlns:p14="http://schemas.microsoft.com/office/powerpoint/2010/main" val="2095463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78000"/>
                <a:shade val="100000"/>
                <a:hueMod val="136000"/>
                <a:satMod val="160000"/>
                <a:lumMod val="105000"/>
              </a:schemeClr>
            </a:gs>
            <a:gs pos="100000">
              <a:schemeClr val="bg2">
                <a:shade val="92000"/>
                <a:satMod val="170000"/>
                <a:lumMod val="96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>
            <a:extLst>
              <a:ext uri="{FF2B5EF4-FFF2-40B4-BE49-F238E27FC236}">
                <a16:creationId xmlns:a16="http://schemas.microsoft.com/office/drawing/2014/main" id="{80DF651B-0216-4CE1-9993-9C81C4629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B703B97-31D0-4D92-B70B-F64FFB4902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D6687D5-5879-4FB2-843B-D08872FC8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F45C05B-BF65-44B6-A949-D5C6870F5C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ounded Rectangle 5">
            <a:extLst>
              <a:ext uri="{FF2B5EF4-FFF2-40B4-BE49-F238E27FC236}">
                <a16:creationId xmlns:a16="http://schemas.microsoft.com/office/drawing/2014/main" id="{D59D002A-4C3D-4026-8965-DB0EACABA2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7439" y="1215213"/>
            <a:ext cx="6005039" cy="4940394"/>
          </a:xfrm>
          <a:prstGeom prst="roundRect">
            <a:avLst>
              <a:gd name="adj" fmla="val 4448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None/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圖片 2" descr="Lyft to make 'significant' cuts across ride-hailing company | TechCrunch">
            <a:extLst>
              <a:ext uri="{FF2B5EF4-FFF2-40B4-BE49-F238E27FC236}">
                <a16:creationId xmlns:a16="http://schemas.microsoft.com/office/drawing/2014/main" id="{7E843434-75DA-2E42-106C-BE49007066E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78" r="3329" b="-1"/>
          <a:stretch/>
        </p:blipFill>
        <p:spPr bwMode="auto">
          <a:xfrm>
            <a:off x="1371419" y="1678055"/>
            <a:ext cx="5037079" cy="4014710"/>
          </a:xfrm>
          <a:prstGeom prst="rect">
            <a:avLst/>
          </a:prstGeom>
          <a:noFill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E76D11D-89DA-4503-B156-C1B4D558D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607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7013" y="1215213"/>
            <a:ext cx="3707844" cy="89902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4800" dirty="0"/>
              <a:t>Dataset</a:t>
            </a:r>
            <a:endParaRPr lang="en-US" altLang="zh-TW" sz="48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431D532E-A4FB-64F8-9D2B-2838FB1E1659}"/>
              </a:ext>
            </a:extLst>
          </p:cNvPr>
          <p:cNvSpPr txBox="1"/>
          <p:nvPr/>
        </p:nvSpPr>
        <p:spPr>
          <a:xfrm>
            <a:off x="7322949" y="2114236"/>
            <a:ext cx="4866444" cy="2124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85GB in zip.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10 host cars.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ea typeface="新細明體" panose="02020500000000000000" pitchFamily="18" charset="-120"/>
              </a:rPr>
              <a:t>Capture on t</a:t>
            </a:r>
            <a:r>
              <a:rPr lang="en-GB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he roads of Palo Alto, California.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158,757 images for training.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kern="1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  <a:cs typeface="Times New Roman" panose="02020603050405020304" pitchFamily="18" charset="0"/>
              </a:rPr>
              <a:t>192,276 images for testing. </a:t>
            </a:r>
            <a:r>
              <a:rPr lang="en-GB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 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91549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Dataset</a:t>
            </a:r>
            <a:endParaRPr lang="zh-TW" altLang="en-US" sz="4000" dirty="0"/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7B5781E-1003-D9D2-043C-9D19B299B073}"/>
              </a:ext>
            </a:extLst>
          </p:cNvPr>
          <p:cNvSpPr txBox="1"/>
          <p:nvPr/>
        </p:nvSpPr>
        <p:spPr>
          <a:xfrm>
            <a:off x="1288742" y="1527469"/>
            <a:ext cx="107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LIDAR</a:t>
            </a:r>
            <a:endParaRPr lang="en-GB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9A7AD6D8-8802-7F72-F303-F1704D95517C}"/>
              </a:ext>
            </a:extLst>
          </p:cNvPr>
          <p:cNvSpPr txBox="1"/>
          <p:nvPr/>
        </p:nvSpPr>
        <p:spPr>
          <a:xfrm>
            <a:off x="5727576" y="1562469"/>
            <a:ext cx="107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Image</a:t>
            </a:r>
            <a:endParaRPr lang="en-GB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47C6553D-51F8-885B-34E2-79FF8F85798D}"/>
              </a:ext>
            </a:extLst>
          </p:cNvPr>
          <p:cNvSpPr txBox="1"/>
          <p:nvPr/>
        </p:nvSpPr>
        <p:spPr>
          <a:xfrm>
            <a:off x="10166411" y="1527469"/>
            <a:ext cx="1074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Map</a:t>
            </a:r>
            <a:endParaRPr lang="en-GB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CB6949A9-CAD0-4189-E94D-54481AC5D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4781" y="1931801"/>
            <a:ext cx="2998736" cy="32746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937F2F2-B1E1-D9EE-15C9-112ADDDD0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774" y="1931802"/>
            <a:ext cx="3037447" cy="351908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A741B29D-FCD1-0FD1-3469-DF6F9AADAD0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178" y="4179463"/>
            <a:ext cx="224218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87C224C3-2182-BAFD-4BD9-4E8E4D6F232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3638" y="1931801"/>
            <a:ext cx="2244725" cy="18783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2603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8336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dirty="0"/>
              <a:t>Dataset</a:t>
            </a:r>
            <a:endParaRPr lang="zh-TW" altLang="en-US" sz="4000" dirty="0"/>
          </a:p>
        </p:txBody>
      </p:sp>
      <p:pic>
        <p:nvPicPr>
          <p:cNvPr id="6" name="圖片 5" descr="一張含有 文字, 螢幕擷取畫面, 字型, 設計 的圖片&#10;&#10;自動產生的描述">
            <a:extLst>
              <a:ext uri="{FF2B5EF4-FFF2-40B4-BE49-F238E27FC236}">
                <a16:creationId xmlns:a16="http://schemas.microsoft.com/office/drawing/2014/main" id="{92280F18-4625-2CB7-FFD4-73EC0C9E7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49" y="2079210"/>
            <a:ext cx="3681643" cy="3893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 descr="一張含有 文字, 螢幕擷取畫面, 數字, 鮮豔 的圖片&#10;&#10;自動產生的描述">
            <a:extLst>
              <a:ext uri="{FF2B5EF4-FFF2-40B4-BE49-F238E27FC236}">
                <a16:creationId xmlns:a16="http://schemas.microsoft.com/office/drawing/2014/main" id="{B857FF72-40A6-C836-6C40-74FFF8E72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0792" y="2514463"/>
            <a:ext cx="7599942" cy="2870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1474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5260" y="163874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Model</a:t>
            </a:r>
            <a:endParaRPr lang="zh-TW" altLang="en-US" sz="4000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F63D17E9-A171-594E-AFF4-C901A9A9B4FE}"/>
              </a:ext>
            </a:extLst>
          </p:cNvPr>
          <p:cNvSpPr txBox="1"/>
          <p:nvPr/>
        </p:nvSpPr>
        <p:spPr>
          <a:xfrm>
            <a:off x="221672" y="1550919"/>
            <a:ext cx="1004730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800" dirty="0" err="1"/>
              <a:t>PointPillars</a:t>
            </a:r>
            <a:r>
              <a:rPr lang="en-GB" sz="2800" dirty="0"/>
              <a:t>: Fast Encoders for Object Detection from Point Clouds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0B56D46-4FE1-9365-E729-89624355E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672" y="2473715"/>
            <a:ext cx="11802776" cy="355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912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035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Training Curve</a:t>
            </a:r>
            <a:endParaRPr lang="zh-TW" altLang="en-US" sz="4000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219344E0-107D-4823-9005-584791414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2670" y="1642370"/>
            <a:ext cx="6286659" cy="471234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1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AD7BEC-9A51-BF33-403D-C871144918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TW" sz="4000" dirty="0"/>
              <a:t>Results</a:t>
            </a:r>
            <a:endParaRPr lang="zh-TW" altLang="en-US" sz="40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CC9A11A-AEE0-F0F8-CF12-E48EC09B20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882" y="1250312"/>
            <a:ext cx="5828606" cy="5257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320B4CC4-44B1-B06E-FCC9-717997A47D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672" y="1250312"/>
            <a:ext cx="5828049" cy="525702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A9010FA-992E-5924-38A8-73B85ACABC60}"/>
              </a:ext>
            </a:extLst>
          </p:cNvPr>
          <p:cNvCxnSpPr/>
          <p:nvPr/>
        </p:nvCxnSpPr>
        <p:spPr>
          <a:xfrm flipV="1">
            <a:off x="11017188" y="3429000"/>
            <a:ext cx="195309" cy="2456895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>
            <a:extLst>
              <a:ext uri="{FF2B5EF4-FFF2-40B4-BE49-F238E27FC236}">
                <a16:creationId xmlns:a16="http://schemas.microsoft.com/office/drawing/2014/main" id="{4E2CAB7E-9246-7212-4B8F-F63E20D6960A}"/>
              </a:ext>
            </a:extLst>
          </p:cNvPr>
          <p:cNvSpPr txBox="1"/>
          <p:nvPr/>
        </p:nvSpPr>
        <p:spPr>
          <a:xfrm>
            <a:off x="10790068" y="3059668"/>
            <a:ext cx="1127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rgbClr val="FFFF00"/>
                </a:solidFill>
              </a:rPr>
              <a:t>3D box</a:t>
            </a:r>
          </a:p>
        </p:txBody>
      </p:sp>
    </p:spTree>
    <p:extLst>
      <p:ext uri="{BB962C8B-B14F-4D97-AF65-F5344CB8AC3E}">
        <p14:creationId xmlns:p14="http://schemas.microsoft.com/office/powerpoint/2010/main" val="10784117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小水滴">
  <a:themeElements>
    <a:clrScheme name="小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3.xml><?xml version="1.0" encoding="utf-8"?>
<a:theme xmlns:a="http://schemas.openxmlformats.org/drawingml/2006/main" name="1_小水滴">
  <a:themeElements>
    <a:clrScheme name="小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4.xml><?xml version="1.0" encoding="utf-8"?>
<a:theme xmlns:a="http://schemas.openxmlformats.org/drawingml/2006/main" name="2_小水滴">
  <a:themeElements>
    <a:clrScheme name="小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5.xml><?xml version="1.0" encoding="utf-8"?>
<a:theme xmlns:a="http://schemas.openxmlformats.org/drawingml/2006/main" name="3_小水滴">
  <a:themeElements>
    <a:clrScheme name="小水滴">
      <a:dk1>
        <a:sysClr val="windowText" lastClr="000000"/>
      </a:dk1>
      <a:lt1>
        <a:sysClr val="window" lastClr="FFFFFF"/>
      </a:lt1>
      <a:dk2>
        <a:srgbClr val="1C647B"/>
      </a:dk2>
      <a:lt2>
        <a:srgbClr val="98B7D3"/>
      </a:lt2>
      <a:accent1>
        <a:srgbClr val="274FA4"/>
      </a:accent1>
      <a:accent2>
        <a:srgbClr val="48A8D0"/>
      </a:accent2>
      <a:accent3>
        <a:srgbClr val="53B18F"/>
      </a:accent3>
      <a:accent4>
        <a:srgbClr val="D78D38"/>
      </a:accent4>
      <a:accent5>
        <a:srgbClr val="BA3F51"/>
      </a:accent5>
      <a:accent6>
        <a:srgbClr val="AE52D9"/>
      </a:accent6>
      <a:hlink>
        <a:srgbClr val="2AA2DA"/>
      </a:hlink>
      <a:folHlink>
        <a:srgbClr val="76A3B8"/>
      </a:folHlink>
    </a:clrScheme>
    <a:fontScheme name="小水滴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小水滴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92000"/>
                <a:satMod val="180000"/>
                <a:lumMod val="114000"/>
              </a:schemeClr>
            </a:gs>
            <a:gs pos="100000">
              <a:schemeClr val="phClr">
                <a:shade val="92000"/>
                <a:satMod val="170000"/>
                <a:lumMod val="96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DEB094D4-7FD8-4F86-93D5-B0F1341EF586}"/>
    </a:ext>
  </a:extLst>
</a:theme>
</file>

<file path=ppt/theme/theme6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TM04033925[[fn=小水滴]]</Template>
  <TotalTime>507</TotalTime>
  <Words>396</Words>
  <Application>Microsoft Office PowerPoint</Application>
  <PresentationFormat>寬螢幕</PresentationFormat>
  <Paragraphs>106</Paragraphs>
  <Slides>16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5</vt:i4>
      </vt:variant>
      <vt:variant>
        <vt:lpstr>投影片標題</vt:lpstr>
      </vt:variant>
      <vt:variant>
        <vt:i4>16</vt:i4>
      </vt:variant>
    </vt:vector>
  </HeadingPairs>
  <TitlesOfParts>
    <vt:vector size="27" baseType="lpstr">
      <vt:lpstr>微軟正黑體</vt:lpstr>
      <vt:lpstr>Arial</vt:lpstr>
      <vt:lpstr>Calibri</vt:lpstr>
      <vt:lpstr>Garamond</vt:lpstr>
      <vt:lpstr>Times New Roman</vt:lpstr>
      <vt:lpstr>Tw Cen MT</vt:lpstr>
      <vt:lpstr>有機</vt:lpstr>
      <vt:lpstr>小水滴</vt:lpstr>
      <vt:lpstr>1_小水滴</vt:lpstr>
      <vt:lpstr>2_小水滴</vt:lpstr>
      <vt:lpstr>3_小水滴</vt:lpstr>
      <vt:lpstr>2023年自動駕駛實務   final project Group 26</vt:lpstr>
      <vt:lpstr>PowerPoint 簡報</vt:lpstr>
      <vt:lpstr>Lyft  3D LIDAR POINT CLOUD</vt:lpstr>
      <vt:lpstr>Dataset</vt:lpstr>
      <vt:lpstr>Dataset</vt:lpstr>
      <vt:lpstr>Dataset</vt:lpstr>
      <vt:lpstr>Model</vt:lpstr>
      <vt:lpstr>Training Curve</vt:lpstr>
      <vt:lpstr>Results</vt:lpstr>
      <vt:lpstr>Results</vt:lpstr>
      <vt:lpstr>WAYMO  2D Object Detection</vt:lpstr>
      <vt:lpstr>Waymo 2d Object detection on Google Colab</vt:lpstr>
      <vt:lpstr>Results</vt:lpstr>
      <vt:lpstr>The challenges we encountered.</vt:lpstr>
      <vt:lpstr>What have we learned from this project?</vt:lpstr>
      <vt:lpstr>TQ  謝謝聆聽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問 廖</dc:creator>
  <cp:lastModifiedBy>朱福城 CHOO FOOK SENG</cp:lastModifiedBy>
  <cp:revision>54</cp:revision>
  <dcterms:created xsi:type="dcterms:W3CDTF">2023-06-08T13:42:55Z</dcterms:created>
  <dcterms:modified xsi:type="dcterms:W3CDTF">2023-06-11T13:42:39Z</dcterms:modified>
</cp:coreProperties>
</file>